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734" r:id="rId3"/>
    <p:sldId id="532" r:id="rId4"/>
    <p:sldId id="735" r:id="rId5"/>
    <p:sldId id="731" r:id="rId6"/>
    <p:sldId id="629" r:id="rId7"/>
    <p:sldId id="533" r:id="rId8"/>
    <p:sldId id="717" r:id="rId9"/>
    <p:sldId id="732" r:id="rId10"/>
    <p:sldId id="733" r:id="rId11"/>
    <p:sldId id="725" r:id="rId12"/>
    <p:sldId id="726" r:id="rId13"/>
    <p:sldId id="728" r:id="rId14"/>
    <p:sldId id="727" r:id="rId15"/>
    <p:sldId id="729" r:id="rId16"/>
    <p:sldId id="736" r:id="rId17"/>
    <p:sldId id="737" r:id="rId18"/>
    <p:sldId id="738" r:id="rId19"/>
    <p:sldId id="739" r:id="rId20"/>
    <p:sldId id="742" r:id="rId21"/>
    <p:sldId id="743" r:id="rId22"/>
    <p:sldId id="711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66B"/>
    <a:srgbClr val="CCE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6725" autoAdjust="0"/>
  </p:normalViewPr>
  <p:slideViewPr>
    <p:cSldViewPr snapToGrid="0" snapToObjects="1">
      <p:cViewPr varScale="1">
        <p:scale>
          <a:sx n="138" d="100"/>
          <a:sy n="138" d="100"/>
        </p:scale>
        <p:origin x="96" y="64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63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25/07/2021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50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57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24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47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55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9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12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2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53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061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98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2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6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276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2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126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98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98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4595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4604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-76425"/>
            <a:ext cx="5289902" cy="931873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Implementing a Compelling </a:t>
            </a:r>
            <a:br>
              <a:rPr lang="en-GB" sz="3000" dirty="0">
                <a:solidFill>
                  <a:schemeClr val="bg1"/>
                </a:solidFill>
              </a:rPr>
            </a:br>
            <a:r>
              <a:rPr lang="en-GB" sz="3000" dirty="0">
                <a:solidFill>
                  <a:schemeClr val="bg1"/>
                </a:solidFill>
              </a:rPr>
              <a:t>User Interface in React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FE4899-46EA-4D85-B506-C96950130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Setting the scene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Implementing routing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Displaying all destinations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Displaying one destination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endParaRPr lang="en-GB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2AEA9-C8FE-418D-B00C-827BF845EAAF}"/>
              </a:ext>
            </a:extLst>
          </p:cNvPr>
          <p:cNvSpPr txBox="1"/>
          <p:nvPr/>
        </p:nvSpPr>
        <p:spPr>
          <a:xfrm>
            <a:off x="0" y="3583642"/>
            <a:ext cx="9143999" cy="923964"/>
          </a:xfrm>
          <a:prstGeom prst="rect">
            <a:avLst/>
          </a:prstGeom>
          <a:solidFill>
            <a:srgbClr val="0182B5"/>
          </a:solidFill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React demo: </a:t>
            </a:r>
            <a:r>
              <a:rPr lang="en-GB" sz="16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demo-full-stack-client</a:t>
            </a:r>
          </a:p>
          <a:p>
            <a:pPr>
              <a:spcBef>
                <a:spcPts val="600"/>
              </a:spcBef>
            </a:pPr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install: </a:t>
            </a:r>
            <a:r>
              <a:rPr lang="en-GB" sz="16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6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 </a:t>
            </a:r>
          </a:p>
          <a:p>
            <a:pPr>
              <a:spcBef>
                <a:spcPts val="600"/>
              </a:spcBef>
            </a:pPr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run:     </a:t>
            </a:r>
            <a:r>
              <a:rPr lang="en-GB" sz="16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6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3. </a:t>
            </a:r>
            <a:r>
              <a:rPr lang="en-GB" sz="3000" dirty="0">
                <a:solidFill>
                  <a:schemeClr val="bg1"/>
                </a:solidFill>
              </a:rPr>
              <a:t>Displaying all Destinations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46709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How the Destinations component works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Using React state storage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Using React effect hooks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Displaying parameterized route links</a:t>
            </a:r>
          </a:p>
        </p:txBody>
      </p:sp>
    </p:spTree>
    <p:extLst>
      <p:ext uri="{BB962C8B-B14F-4D97-AF65-F5344CB8AC3E}">
        <p14:creationId xmlns:p14="http://schemas.microsoft.com/office/powerpoint/2010/main" val="280241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Browse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/destinations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location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T</a:t>
            </a:r>
            <a:r>
              <a:rPr lang="en-GB" dirty="0"/>
              <a:t>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Destinations</a:t>
            </a:r>
            <a:r>
              <a:rPr lang="en-GB" dirty="0"/>
              <a:t> component is activated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Overview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11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9B87A-6B45-44FB-9A8D-54988609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45" y="1624285"/>
            <a:ext cx="5347755" cy="248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Destinations</a:t>
            </a:r>
            <a:r>
              <a:rPr lang="en-GB" dirty="0"/>
              <a:t> component gets its destinations data via REST</a:t>
            </a:r>
          </a:p>
          <a:p>
            <a:pPr lvl="1"/>
            <a:r>
              <a:rPr lang="en-GB" dirty="0"/>
              <a:t>This is asynchronous, so it could take a while…</a:t>
            </a:r>
          </a:p>
          <a:p>
            <a:pPr lvl="1"/>
            <a:endParaRPr lang="en-GB" dirty="0"/>
          </a:p>
          <a:p>
            <a:r>
              <a:rPr lang="en-GB" dirty="0"/>
              <a:t>When the destinations data finally arrives:</a:t>
            </a:r>
          </a:p>
          <a:p>
            <a:pPr lvl="1"/>
            <a:r>
              <a:rPr lang="en-GB" dirty="0"/>
              <a:t>Store the data in React state</a:t>
            </a:r>
          </a:p>
          <a:p>
            <a:pPr lvl="1"/>
            <a:r>
              <a:rPr lang="en-GB" dirty="0"/>
              <a:t>Causes React to automatically re-render the component</a:t>
            </a:r>
          </a:p>
          <a:p>
            <a:pPr lvl="1"/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How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Destinations</a:t>
            </a:r>
            <a:r>
              <a:rPr lang="en-GB" dirty="0">
                <a:cs typeface="Times New Roman" pitchFamily="18" charset="0"/>
              </a:rPr>
              <a:t> Component Works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12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92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7379" y="818072"/>
            <a:ext cx="6839712" cy="3547021"/>
          </a:xfrm>
        </p:spPr>
        <p:txBody>
          <a:bodyPr/>
          <a:lstStyle/>
          <a:p>
            <a:r>
              <a:rPr lang="en-GB" dirty="0"/>
              <a:t>You can't store state (data) in a local variable</a:t>
            </a:r>
          </a:p>
          <a:p>
            <a:pPr lvl="1"/>
            <a:r>
              <a:rPr lang="en-GB" dirty="0"/>
              <a:t>Local variables disappear at the end of the function</a:t>
            </a:r>
          </a:p>
          <a:p>
            <a:pPr lvl="1"/>
            <a:endParaRPr lang="en-GB" sz="1500" dirty="0"/>
          </a:p>
          <a:p>
            <a:r>
              <a:rPr lang="en-GB" dirty="0"/>
              <a:t>Instead you must 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returns: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A reference to state data maintained by React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A function you must call if you change the state (this tells React to re-render your component)</a:t>
            </a:r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Using React State Storage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FAD8C4F8-5A27-4CDF-91EF-A113BB53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2259737"/>
            <a:ext cx="6904182" cy="246863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let [destinations,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setDestinations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&lt;Array&lt;any&gt;&gt;([])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36DD3-F970-4690-A7F8-EA8B5F4E8CA7}"/>
              </a:ext>
            </a:extLst>
          </p:cNvPr>
          <p:cNvSpPr txBox="1"/>
          <p:nvPr/>
        </p:nvSpPr>
        <p:spPr>
          <a:xfrm>
            <a:off x="7121436" y="2261032"/>
            <a:ext cx="1415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910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sym typeface="Wingdings" pitchFamily="2" charset="2"/>
              </a:rPr>
              <a:t>You don't need to get data on every render</a:t>
            </a:r>
          </a:p>
          <a:p>
            <a:pPr lvl="1"/>
            <a:r>
              <a:rPr lang="en-GB" dirty="0">
                <a:sym typeface="Wingdings" pitchFamily="2" charset="2"/>
              </a:rPr>
              <a:t>Just get data after </a:t>
            </a:r>
            <a:r>
              <a:rPr lang="en-GB" u="sng" dirty="0">
                <a:sym typeface="Wingdings" pitchFamily="2" charset="2"/>
              </a:rPr>
              <a:t>first</a:t>
            </a:r>
            <a:r>
              <a:rPr lang="en-GB" dirty="0">
                <a:sym typeface="Wingdings" pitchFamily="2" charset="2"/>
              </a:rPr>
              <a:t> render, and store it in React state</a:t>
            </a:r>
          </a:p>
          <a:p>
            <a:pPr lvl="1"/>
            <a:endParaRPr lang="en-GB" dirty="0">
              <a:sym typeface="Wingdings" pitchFamily="2" charset="2"/>
            </a:endParaRPr>
          </a:p>
          <a:p>
            <a:pPr eaLnBrk="1" hangingPunct="1"/>
            <a:r>
              <a:rPr lang="en-GB" dirty="0">
                <a:sym typeface="Wingdings" pitchFamily="2" charset="2"/>
              </a:rPr>
              <a:t>If you have work you want to do after a component is rendered, 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React.useEffect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()</a:t>
            </a:r>
            <a:r>
              <a:rPr lang="en-GB" dirty="0">
                <a:sym typeface="Wingdings" pitchFamily="2" charset="2"/>
              </a:rPr>
              <a:t> </a:t>
            </a:r>
          </a:p>
          <a:p>
            <a:pPr lvl="1"/>
            <a:r>
              <a:rPr lang="en-GB" dirty="0">
                <a:sym typeface="Wingdings" pitchFamily="2" charset="2"/>
              </a:rPr>
              <a:t>Pass in a </a:t>
            </a:r>
            <a:r>
              <a:rPr lang="en-GB" b="1" dirty="0">
                <a:solidFill>
                  <a:srgbClr val="00B050"/>
                </a:solidFill>
                <a:sym typeface="Wingdings" pitchFamily="2" charset="2"/>
              </a:rPr>
              <a:t>lambda</a:t>
            </a:r>
            <a:r>
              <a:rPr lang="en-GB" dirty="0">
                <a:sym typeface="Wingdings" pitchFamily="2" charset="2"/>
              </a:rPr>
              <a:t>, specifying the work you want to do</a:t>
            </a:r>
          </a:p>
          <a:p>
            <a:pPr lvl="1"/>
            <a:r>
              <a:rPr lang="en-GB" dirty="0">
                <a:sym typeface="Wingdings" pitchFamily="2" charset="2"/>
              </a:rPr>
              <a:t>Pass in a </a:t>
            </a:r>
            <a:r>
              <a:rPr lang="en-GB" b="1" dirty="0">
                <a:solidFill>
                  <a:srgbClr val="0070C0"/>
                </a:solidFill>
                <a:sym typeface="Wingdings" pitchFamily="2" charset="2"/>
              </a:rPr>
              <a:t>dependency array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Using React Effect Hooks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14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220C90FD-D005-4D29-84B7-34950B661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3441999"/>
            <a:ext cx="6904182" cy="70852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=&gt; {</a:t>
            </a:r>
          </a:p>
          <a:p>
            <a:pPr defTabSz="739775">
              <a:defRPr/>
            </a:pP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RestClient.getDestinations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739775">
              <a:defRPr/>
            </a:pP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.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(destinations =&gt; 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setDestinations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(destinations))</a:t>
            </a:r>
          </a:p>
          <a:p>
            <a:pPr defTabSz="739775">
              <a:defRPr/>
            </a:pP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23CA9-1DE8-4F5B-B4BD-183B6A1F9696}"/>
              </a:ext>
            </a:extLst>
          </p:cNvPr>
          <p:cNvSpPr txBox="1"/>
          <p:nvPr/>
        </p:nvSpPr>
        <p:spPr>
          <a:xfrm>
            <a:off x="7121436" y="3904306"/>
            <a:ext cx="1415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8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sym typeface="Wingdings" pitchFamily="2" charset="2"/>
              </a:rPr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Destinations</a:t>
            </a:r>
            <a:r>
              <a:rPr lang="en-GB" dirty="0">
                <a:sym typeface="Wingdings" pitchFamily="2" charset="2"/>
              </a:rPr>
              <a:t> component displays hyperlinks for all the destinations, parameterized by id</a:t>
            </a:r>
          </a:p>
          <a:p>
            <a:pPr lvl="1"/>
            <a:r>
              <a:rPr lang="en-GB" dirty="0">
                <a:sym typeface="Wingdings" pitchFamily="2" charset="2"/>
              </a:rPr>
              <a:t>E.g.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destination/1</a:t>
            </a:r>
            <a:r>
              <a:rPr lang="en-GB" dirty="0">
                <a:sym typeface="Wingdings" pitchFamily="2" charset="2"/>
              </a:rPr>
              <a:t> </a:t>
            </a:r>
          </a:p>
          <a:p>
            <a:pPr lvl="1"/>
            <a:endParaRPr lang="en-GB" dirty="0">
              <a:sym typeface="Wingdings" pitchFamily="2" charset="2"/>
            </a:endParaRPr>
          </a:p>
          <a:p>
            <a:pPr lvl="1"/>
            <a:endParaRPr lang="en-GB" dirty="0">
              <a:sym typeface="Wingdings" pitchFamily="2" charset="2"/>
            </a:endParaRPr>
          </a:p>
          <a:p>
            <a:pPr lvl="1"/>
            <a:endParaRPr lang="en-GB" dirty="0">
              <a:sym typeface="Wingdings" pitchFamily="2" charset="2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index.css</a:t>
            </a:r>
            <a:r>
              <a:rPr lang="en-GB" dirty="0">
                <a:sym typeface="Wingdings" pitchFamily="2" charset="2"/>
              </a:rPr>
              <a:t> defines styles so the links are uber-cool!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Displaying Parameterized Route Links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15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8668A6F9-97AB-4BE5-B7AC-B9525381D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934424"/>
            <a:ext cx="6904182" cy="55464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destinations.map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i: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=&gt;</a:t>
            </a:r>
          </a:p>
          <a:p>
            <a:pPr defTabSz="739775">
              <a:defRPr/>
            </a:pP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&lt;Link to={`destination/${dest.id}`}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key={i}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blockLink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&gt;{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dest.place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}&lt;/Link&gt;</a:t>
            </a:r>
          </a:p>
          <a:p>
            <a:pPr defTabSz="739775">
              <a:defRPr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4B0DB-0A09-4967-9D97-8843E90312C5}"/>
              </a:ext>
            </a:extLst>
          </p:cNvPr>
          <p:cNvSpPr txBox="1"/>
          <p:nvPr/>
        </p:nvSpPr>
        <p:spPr>
          <a:xfrm>
            <a:off x="7121436" y="2270272"/>
            <a:ext cx="1415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EFAC74C-0A49-42B6-8279-BB7700D69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3400655"/>
            <a:ext cx="6904182" cy="554640"/>
          </a:xfrm>
          <a:prstGeom prst="rect">
            <a:avLst/>
          </a:prstGeom>
          <a:solidFill>
            <a:srgbClr val="FBE66B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blockLink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{ … … … }</a:t>
            </a:r>
          </a:p>
          <a:p>
            <a:pPr defTabSz="739775">
              <a:defRPr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blockLink:hover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{ … … …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44EE9-5A0A-4DAF-8120-164C77F381A1}"/>
              </a:ext>
            </a:extLst>
          </p:cNvPr>
          <p:cNvSpPr txBox="1"/>
          <p:nvPr/>
        </p:nvSpPr>
        <p:spPr>
          <a:xfrm>
            <a:off x="7660045" y="3736504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index.css</a:t>
            </a:r>
          </a:p>
        </p:txBody>
      </p:sp>
    </p:spTree>
    <p:extLst>
      <p:ext uri="{BB962C8B-B14F-4D97-AF65-F5344CB8AC3E}">
        <p14:creationId xmlns:p14="http://schemas.microsoft.com/office/powerpoint/2010/main" val="293682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4. </a:t>
            </a:r>
            <a:r>
              <a:rPr lang="en-GB" sz="3000" dirty="0">
                <a:solidFill>
                  <a:schemeClr val="bg1"/>
                </a:solidFill>
              </a:rPr>
              <a:t>Displaying one Destination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46709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How the Destination component works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Component modular decomposition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Defining and using custom hooks</a:t>
            </a:r>
          </a:p>
        </p:txBody>
      </p:sp>
    </p:spTree>
    <p:extLst>
      <p:ext uri="{BB962C8B-B14F-4D97-AF65-F5344CB8AC3E}">
        <p14:creationId xmlns:p14="http://schemas.microsoft.com/office/powerpoint/2010/main" val="244331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one of the destination links</a:t>
            </a:r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T</a:t>
            </a:r>
            <a:r>
              <a:rPr lang="en-GB" dirty="0"/>
              <a:t>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en-GB" dirty="0"/>
              <a:t> component is activated, with an id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The component displays details </a:t>
            </a:r>
            <a:r>
              <a:rPr lang="en-GB" dirty="0"/>
              <a:t>for that destination</a:t>
            </a:r>
          </a:p>
          <a:p>
            <a:pPr lvl="1"/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Overview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17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A8713-2296-40B5-8DC3-E7849E04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65" y="1956071"/>
            <a:ext cx="5183086" cy="24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8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en-GB" dirty="0"/>
              <a:t> component gets the id parameter from the location URL (see the routing table)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component then gets data for that destination, and stores the data in React state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How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en-GB" dirty="0">
                <a:cs typeface="Times New Roman" pitchFamily="18" charset="0"/>
              </a:rPr>
              <a:t> Component Works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18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0E03C79-F870-4879-BBB0-E255AD16E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549944"/>
            <a:ext cx="6904182" cy="246863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let {id} : any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useParams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8F257-2A0A-4B13-89D7-F6530A3EE903}"/>
              </a:ext>
            </a:extLst>
          </p:cNvPr>
          <p:cNvSpPr txBox="1"/>
          <p:nvPr/>
        </p:nvSpPr>
        <p:spPr>
          <a:xfrm>
            <a:off x="7198380" y="1551239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2667E1DF-9287-43D2-B756-F19D84C8E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3026563"/>
            <a:ext cx="6904182" cy="1170193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let [destination,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setDestination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&lt;any&gt;(undefined)</a:t>
            </a:r>
          </a:p>
          <a:p>
            <a:pPr defTabSz="739775">
              <a:defRPr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RestClient.getDestination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.then(destination =&gt;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setDestination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(destination))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.catch(err =&gt; alert(err))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}, [id])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46E3F-AC2D-4734-9355-6940119101C8}"/>
              </a:ext>
            </a:extLst>
          </p:cNvPr>
          <p:cNvSpPr txBox="1"/>
          <p:nvPr/>
        </p:nvSpPr>
        <p:spPr>
          <a:xfrm>
            <a:off x="7198380" y="3943933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917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en-GB" dirty="0"/>
              <a:t> component is quite complex</a:t>
            </a:r>
          </a:p>
          <a:p>
            <a:pPr lvl="1"/>
            <a:r>
              <a:rPr lang="en-GB" dirty="0"/>
              <a:t>So we render it in 2 separate sub-components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Component Modular Decomposition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19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99B98812-F369-4236-9DB8-21F9F57A6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608810"/>
            <a:ext cx="6904182" cy="70852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React.Fragment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DestinationDetails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{...destination} /&gt;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DestinationReviews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{...destination} /&gt;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React.Fragment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0D097-417E-48BE-86F6-6434C3DEEB59}"/>
              </a:ext>
            </a:extLst>
          </p:cNvPr>
          <p:cNvSpPr txBox="1"/>
          <p:nvPr/>
        </p:nvSpPr>
        <p:spPr>
          <a:xfrm>
            <a:off x="7198380" y="2071117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88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1. </a:t>
            </a:r>
            <a:r>
              <a:rPr lang="en-GB" sz="3000" dirty="0">
                <a:solidFill>
                  <a:schemeClr val="bg1"/>
                </a:solidFill>
              </a:rPr>
              <a:t>Setting the Scene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46709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Example application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Application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197277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DestinationReviews</a:t>
            </a:r>
            <a:r>
              <a:rPr lang="en-GB" dirty="0"/>
              <a:t> component makes use of "custom hooks" to simplify rendering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custom hook is a helper function</a:t>
            </a:r>
          </a:p>
          <a:p>
            <a:pPr lvl="1"/>
            <a:r>
              <a:rPr lang="en-GB" dirty="0"/>
              <a:t>Contains reusable logic to simplify components</a:t>
            </a:r>
          </a:p>
          <a:p>
            <a:pPr lvl="1"/>
            <a:r>
              <a:rPr lang="en-GB" dirty="0"/>
              <a:t>Function name conventionally starts with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Defining and Using Custom Hooks (1 of 2)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20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ABE8780-3754-4CB0-A84F-79763B8C6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591746"/>
            <a:ext cx="6904182" cy="132408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DestinationReviews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(destination: any)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React.Fragment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useReviewsMarkup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(destination)}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useAddReviewFormMarkup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(destination)}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React.Fragment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3B8F2-4E3A-42FB-B8A3-1E89089D64E0}"/>
              </a:ext>
            </a:extLst>
          </p:cNvPr>
          <p:cNvSpPr txBox="1"/>
          <p:nvPr/>
        </p:nvSpPr>
        <p:spPr>
          <a:xfrm>
            <a:off x="7152166" y="2664101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2A884-6A0F-45FC-A309-473D33ACAA6F}"/>
              </a:ext>
            </a:extLst>
          </p:cNvPr>
          <p:cNvSpPr txBox="1"/>
          <p:nvPr/>
        </p:nvSpPr>
        <p:spPr>
          <a:xfrm>
            <a:off x="5594535" y="1884600"/>
            <a:ext cx="1145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+mj-lt"/>
              </a:rPr>
              <a:t>Custom hook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8B1547-6C42-4588-9F9F-11ABBAB9F983}"/>
              </a:ext>
            </a:extLst>
          </p:cNvPr>
          <p:cNvCxnSpPr>
            <a:cxnSpLocks/>
          </p:cNvCxnSpPr>
          <p:nvPr/>
        </p:nvCxnSpPr>
        <p:spPr>
          <a:xfrm flipH="1">
            <a:off x="4504706" y="2046514"/>
            <a:ext cx="1147950" cy="1246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C22982-7ABA-44E1-9A1B-3FBA054CC92B}"/>
              </a:ext>
            </a:extLst>
          </p:cNvPr>
          <p:cNvSpPr txBox="1"/>
          <p:nvPr/>
        </p:nvSpPr>
        <p:spPr>
          <a:xfrm>
            <a:off x="5594535" y="2268677"/>
            <a:ext cx="1145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+mj-lt"/>
              </a:rPr>
              <a:t>Custom hook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562424-E39C-430A-AD28-91A08E13A3E6}"/>
              </a:ext>
            </a:extLst>
          </p:cNvPr>
          <p:cNvCxnSpPr>
            <a:cxnSpLocks/>
          </p:cNvCxnSpPr>
          <p:nvPr/>
        </p:nvCxnSpPr>
        <p:spPr>
          <a:xfrm flipH="1" flipV="1">
            <a:off x="4967845" y="2327567"/>
            <a:ext cx="684811" cy="94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3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j-lt"/>
                <a:cs typeface="Courier New" panose="02070309020205020404" pitchFamily="49" charset="0"/>
              </a:rPr>
              <a:t>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addReviewFormMarkup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custom hook displays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&lt;form&gt;</a:t>
            </a:r>
            <a:r>
              <a:rPr lang="en-GB" dirty="0"/>
              <a:t> where the user can add a review</a:t>
            </a:r>
          </a:p>
          <a:p>
            <a:pPr lvl="1"/>
            <a:endParaRPr lang="en-GB" dirty="0"/>
          </a:p>
          <a:p>
            <a:r>
              <a:rPr lang="en-GB" dirty="0"/>
              <a:t>When the user submits the form, the function:</a:t>
            </a:r>
          </a:p>
          <a:p>
            <a:pPr lvl="1"/>
            <a:r>
              <a:rPr lang="en-GB" dirty="0"/>
              <a:t>Collates the review details into an object</a:t>
            </a:r>
          </a:p>
          <a:p>
            <a:pPr lvl="1"/>
            <a:r>
              <a:rPr lang="en-GB" dirty="0"/>
              <a:t>Sends the review object to the server, via a REST API</a:t>
            </a:r>
          </a:p>
          <a:p>
            <a:pPr lvl="1"/>
            <a:r>
              <a:rPr lang="en-GB" dirty="0"/>
              <a:t>Adds the review to the client-side destination object</a:t>
            </a:r>
          </a:p>
          <a:p>
            <a:pPr lvl="1"/>
            <a:r>
              <a:rPr lang="en-GB" dirty="0"/>
              <a:t>Causes the component to re-render (via a state change)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Defining and Using Custom Hooks (2 of 2)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21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1657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FE4899-46EA-4D85-B506-C96950130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Setting the scene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Implementing routing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Displaying all destinations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Displaying one destination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18566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Example Application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chapter we'll explore a complete UI in React</a:t>
            </a:r>
          </a:p>
          <a:p>
            <a:pPr lvl="1"/>
            <a:r>
              <a:rPr lang="en-GB" dirty="0"/>
              <a:t>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demo-full-stack-client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8F06D-DB67-4350-B920-6A861E0E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45" y="1600629"/>
            <a:ext cx="5199205" cy="26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Application Characteristics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application has several key characteristics:</a:t>
            </a:r>
          </a:p>
          <a:p>
            <a:pPr lvl="1"/>
            <a:r>
              <a:rPr lang="en-GB" dirty="0"/>
              <a:t>Single-page application (SPA)</a:t>
            </a:r>
          </a:p>
          <a:p>
            <a:pPr lvl="1"/>
            <a:r>
              <a:rPr lang="en-GB" dirty="0"/>
              <a:t>Compelling UI</a:t>
            </a:r>
          </a:p>
          <a:p>
            <a:pPr lvl="1"/>
            <a:r>
              <a:rPr lang="en-GB" dirty="0"/>
              <a:t>Realistic application structure</a:t>
            </a:r>
          </a:p>
          <a:p>
            <a:pPr lvl="1"/>
            <a:r>
              <a:rPr lang="en-GB" dirty="0"/>
              <a:t>Utilizes contemporary React patterns and techniques</a:t>
            </a:r>
          </a:p>
          <a:p>
            <a:pPr lvl="1"/>
            <a:r>
              <a:rPr lang="en-GB" dirty="0"/>
              <a:t>Interacts with Spring Boot back-end via REST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4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12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2. </a:t>
            </a:r>
            <a:r>
              <a:rPr lang="en-GB" sz="3000" dirty="0">
                <a:solidFill>
                  <a:schemeClr val="bg1"/>
                </a:solidFill>
              </a:rPr>
              <a:t>Implementing Routing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46709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React and single-page applications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Supporting routing in React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Defining a router table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Defining a menu</a:t>
            </a:r>
          </a:p>
        </p:txBody>
      </p:sp>
    </p:spTree>
    <p:extLst>
      <p:ext uri="{BB962C8B-B14F-4D97-AF65-F5344CB8AC3E}">
        <p14:creationId xmlns:p14="http://schemas.microsoft.com/office/powerpoint/2010/main" val="33207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React has excellent support for implementing SPAs</a:t>
            </a:r>
          </a:p>
          <a:p>
            <a:pPr lvl="1"/>
            <a:r>
              <a:rPr lang="en-GB" dirty="0"/>
              <a:t>Define an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 component that always remains resident</a:t>
            </a:r>
          </a:p>
          <a:p>
            <a:pPr lvl="1"/>
            <a:r>
              <a:rPr lang="en-GB" dirty="0"/>
              <a:t>Define multiple sub-components, which can be swapped in and out of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 component</a:t>
            </a:r>
          </a:p>
          <a:p>
            <a:endParaRPr lang="en-GB" dirty="0"/>
          </a:p>
          <a:p>
            <a:r>
              <a:rPr lang="en-GB" dirty="0"/>
              <a:t>Each sub-component maps to a logical URL</a:t>
            </a:r>
          </a:p>
          <a:p>
            <a:pPr lvl="1"/>
            <a:r>
              <a:rPr lang="en-GB" dirty="0"/>
              <a:t>This is called "routing"</a:t>
            </a:r>
          </a:p>
          <a:p>
            <a:pPr lvl="1"/>
            <a:r>
              <a:rPr lang="en-GB" dirty="0"/>
              <a:t>To display a different sub-component in the browser, simply navigate to the URL for that sub-component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83196" y="11269"/>
            <a:ext cx="7548179" cy="560552"/>
          </a:xfrm>
        </p:spPr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dirty="0"/>
              <a:t>React and Single-Page Applications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00BBD0D-3E35-4F33-B681-AA2CC230399E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6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Routing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4F77-4066-4425-A5A5-7E2DD5E3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Add these dependencies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:</a:t>
            </a:r>
            <a:endParaRPr lang="en-GB" dirty="0">
              <a:latin typeface="+mj-lt"/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 eaLnBrk="1" hangingPunct="1">
              <a:buNone/>
            </a:pPr>
            <a:endParaRPr lang="en-GB" dirty="0"/>
          </a:p>
          <a:p>
            <a:pPr eaLnBrk="1" hangingPunct="1"/>
            <a:r>
              <a:rPr lang="en-GB" dirty="0"/>
              <a:t>Wrap your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 component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:</a:t>
            </a:r>
          </a:p>
          <a:p>
            <a:pPr eaLnBrk="1" hangingPunct="1"/>
            <a:endParaRPr lang="en-GB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AF32379-FB5D-455D-B344-388CDF64FE79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7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8211939C-F197-443D-978F-CC217FED4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114" y="1223842"/>
            <a:ext cx="6904182" cy="839174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dist="107763" dir="2700000" algn="ctr" rotWithShape="0">
              <a:schemeClr val="accent1">
                <a:lumMod val="75000"/>
              </a:schemeClr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"dependencies": {</a:t>
            </a:r>
          </a:p>
          <a:p>
            <a:pPr defTabSz="554831"/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"react-router-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"^5.2.0",</a:t>
            </a:r>
          </a:p>
          <a:p>
            <a:pPr defTabSz="554831"/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"@types/react-router-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"^5.1.7",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FA079-1090-4FE6-83F3-40E1FDFCBFDB}"/>
              </a:ext>
            </a:extLst>
          </p:cNvPr>
          <p:cNvSpPr txBox="1"/>
          <p:nvPr/>
        </p:nvSpPr>
        <p:spPr>
          <a:xfrm>
            <a:off x="7394031" y="1816826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endParaRPr lang="en-GB" sz="10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608CA-09B9-48D5-AF3B-CFF4E63CAFB7}"/>
              </a:ext>
            </a:extLst>
          </p:cNvPr>
          <p:cNvSpPr txBox="1"/>
          <p:nvPr/>
        </p:nvSpPr>
        <p:spPr>
          <a:xfrm>
            <a:off x="4899460" y="1251244"/>
            <a:ext cx="1126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+mj-lt"/>
              </a:rPr>
              <a:t>React Router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E2D81-66CB-4D3F-8EFF-A445D5ACB1A9}"/>
              </a:ext>
            </a:extLst>
          </p:cNvPr>
          <p:cNvSpPr txBox="1"/>
          <p:nvPr/>
        </p:nvSpPr>
        <p:spPr>
          <a:xfrm>
            <a:off x="4899460" y="1555531"/>
            <a:ext cx="2862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+mj-lt"/>
              </a:rPr>
              <a:t>React Router TypeScript declarations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0E8296-49AE-47D7-95C3-033F25A87248}"/>
              </a:ext>
            </a:extLst>
          </p:cNvPr>
          <p:cNvCxnSpPr>
            <a:cxnSpLocks/>
          </p:cNvCxnSpPr>
          <p:nvPr/>
        </p:nvCxnSpPr>
        <p:spPr>
          <a:xfrm flipH="1">
            <a:off x="4060335" y="1405752"/>
            <a:ext cx="917706" cy="92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CF5BE-00EF-4316-9AC7-885BAD3E0AEF}"/>
              </a:ext>
            </a:extLst>
          </p:cNvPr>
          <p:cNvCxnSpPr>
            <a:cxnSpLocks/>
          </p:cNvCxnSpPr>
          <p:nvPr/>
        </p:nvCxnSpPr>
        <p:spPr>
          <a:xfrm flipH="1" flipV="1">
            <a:off x="4562101" y="1647240"/>
            <a:ext cx="406035" cy="62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4">
            <a:extLst>
              <a:ext uri="{FF2B5EF4-FFF2-40B4-BE49-F238E27FC236}">
                <a16:creationId xmlns:a16="http://schemas.microsoft.com/office/drawing/2014/main" id="{F3D45E4E-1E30-4840-B90C-58B178B2C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113" y="2766252"/>
            <a:ext cx="6904182" cy="101630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ReactDOM.render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&lt;App /&gt;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('root')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DF8987-0221-497B-B811-57BE0C036E96}"/>
              </a:ext>
            </a:extLst>
          </p:cNvPr>
          <p:cNvSpPr txBox="1"/>
          <p:nvPr/>
        </p:nvSpPr>
        <p:spPr>
          <a:xfrm>
            <a:off x="7617132" y="3538039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Router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4F77-4066-4425-A5A5-7E2DD5E3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 a router table as follows, typically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: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AF32379-FB5D-455D-B344-388CDF64FE79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8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2CFA4C0F-7E9E-4F00-83D4-0C7E4595F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212448"/>
            <a:ext cx="6904182" cy="329683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no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App()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 … … …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&lt;Switch&gt; </a:t>
            </a:r>
          </a:p>
          <a:p>
            <a:pPr defTabSz="739775">
              <a:defRPr/>
            </a:pPr>
            <a:endParaRPr lang="en-GB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&lt;Route exact path="/" 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&lt;Home /&gt;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&lt;/Route&gt;</a:t>
            </a:r>
          </a:p>
          <a:p>
            <a:pPr defTabSz="739775">
              <a:defRPr/>
            </a:pPr>
            <a:r>
              <a:rPr lang="en-GB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&lt;Route path="/destinations"&gt;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&lt;Destinations /&gt;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&lt;/Route&gt;</a:t>
            </a:r>
          </a:p>
          <a:p>
            <a:pPr defTabSz="739775">
              <a:defRPr/>
            </a:pPr>
            <a:endParaRPr lang="en-GB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&lt;Route path="/destination/:id"&gt;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&lt;Destination /&gt;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&lt;/Route&gt;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&lt;Route path="*" 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&lt;/Route&gt;</a:t>
            </a:r>
          </a:p>
          <a:p>
            <a:pPr defTabSz="739775">
              <a:defRPr/>
            </a:pPr>
            <a:r>
              <a:rPr lang="en-GB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&lt;/Switch&gt;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8286-5C55-4BB8-969B-88EDB8A9F29E}"/>
              </a:ext>
            </a:extLst>
          </p:cNvPr>
          <p:cNvSpPr txBox="1"/>
          <p:nvPr/>
        </p:nvSpPr>
        <p:spPr>
          <a:xfrm>
            <a:off x="7771019" y="4260142"/>
            <a:ext cx="7232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5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4F77-4066-4425-A5A5-7E2DD5E3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It's common to define some kind of menu component</a:t>
            </a:r>
          </a:p>
          <a:p>
            <a:pPr lvl="1"/>
            <a:r>
              <a:rPr lang="en-GB" dirty="0"/>
              <a:t>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/>
              <a:t> to create links to your routes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You typically display the menu in your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 component</a:t>
            </a:r>
          </a:p>
          <a:p>
            <a:pPr lvl="1"/>
            <a:r>
              <a:rPr lang="en-GB" dirty="0"/>
              <a:t>See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AF32379-FB5D-455D-B344-388CDF64FE79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9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2CFA4C0F-7E9E-4F00-83D4-0C7E4595F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590404"/>
            <a:ext cx="6904182" cy="147797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Menu()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&lt;nav&gt;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exact to="/"&gt;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;|&amp;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to="/destinations"&gt;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;|&amp;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to="/about"&gt;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&lt;/nav&gt;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8286-5C55-4BB8-969B-88EDB8A9F29E}"/>
              </a:ext>
            </a:extLst>
          </p:cNvPr>
          <p:cNvSpPr txBox="1"/>
          <p:nvPr/>
        </p:nvSpPr>
        <p:spPr>
          <a:xfrm>
            <a:off x="7694076" y="2822153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58750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5377</TotalTime>
  <Words>1186</Words>
  <Application>Microsoft Office PowerPoint</Application>
  <PresentationFormat>On-screen Show (16:9)</PresentationFormat>
  <Paragraphs>244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Courier New</vt:lpstr>
      <vt:lpstr>Standard_LiveLessons_2017</vt:lpstr>
      <vt:lpstr>Implementing a Compelling  User Interface in React</vt:lpstr>
      <vt:lpstr>1. Setting the Scene</vt:lpstr>
      <vt:lpstr>Example Application</vt:lpstr>
      <vt:lpstr>Application Characteristics</vt:lpstr>
      <vt:lpstr>2. Implementing Routing</vt:lpstr>
      <vt:lpstr>React and Single-Page Applications</vt:lpstr>
      <vt:lpstr>Supporting Routing in React</vt:lpstr>
      <vt:lpstr>Defining a Router Table</vt:lpstr>
      <vt:lpstr>Defining a Menu</vt:lpstr>
      <vt:lpstr>3. Displaying all Destinations</vt:lpstr>
      <vt:lpstr>Overview</vt:lpstr>
      <vt:lpstr>How the Destinations Component Works</vt:lpstr>
      <vt:lpstr>Using React State Storage</vt:lpstr>
      <vt:lpstr>Using React Effect Hooks</vt:lpstr>
      <vt:lpstr>Displaying Parameterized Route Links</vt:lpstr>
      <vt:lpstr>4. Displaying one Destination</vt:lpstr>
      <vt:lpstr>Overview</vt:lpstr>
      <vt:lpstr>How the Destination Component Works</vt:lpstr>
      <vt:lpstr>Component Modular Decomposition</vt:lpstr>
      <vt:lpstr>Defining and Using Custom Hooks (1 of 2)</vt:lpstr>
      <vt:lpstr>Defining and Using Custom Hooks (2 of 2)</vt:lpstr>
      <vt:lpstr>Summary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172</cp:revision>
  <dcterms:created xsi:type="dcterms:W3CDTF">2015-09-28T19:52:00Z</dcterms:created>
  <dcterms:modified xsi:type="dcterms:W3CDTF">2021-07-25T09:20:05Z</dcterms:modified>
</cp:coreProperties>
</file>